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4" r:id="rId3"/>
    <p:sldId id="282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274" r:id="rId18"/>
    <p:sldId id="293" r:id="rId19"/>
    <p:sldId id="276" r:id="rId20"/>
    <p:sldId id="277" r:id="rId21"/>
    <p:sldId id="275" r:id="rId22"/>
    <p:sldId id="292" r:id="rId23"/>
    <p:sldId id="303" r:id="rId24"/>
    <p:sldId id="294" r:id="rId25"/>
    <p:sldId id="302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297" r:id="rId39"/>
    <p:sldId id="298" r:id="rId40"/>
    <p:sldId id="270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202" initials="E" lastIdx="0" clrIdx="0">
    <p:extLst>
      <p:ext uri="{19B8F6BF-5375-455C-9EA6-DF929625EA0E}">
        <p15:presenceInfo xmlns:p15="http://schemas.microsoft.com/office/powerpoint/2012/main" userId="EZEN2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2" d="100"/>
          <a:sy n="62" d="100"/>
        </p:scale>
        <p:origin x="126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192.168.0.14:8089/bowo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김소연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신치윤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유민상</a:t>
            </a:r>
            <a:endParaRPr lang="en-US" altLang="ko-KR" sz="3600" kern="0" spc="-100" dirty="0" smtClean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2023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년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05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월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일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en-US" altLang="ko-KR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ppt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제작중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일정 관리</a:t>
            </a: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34671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간트차트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97317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317" y="3366262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검색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119664" y="2005948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6.  </a:t>
            </a:r>
            <a:r>
              <a:rPr lang="ko-KR" altLang="en-US" sz="2700" b="1" dirty="0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87318" y="931033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03365" y="5382271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60326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0326" y="3370739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QNA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97317" y="4647155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7317" y="6331633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/>
          <p:nvPr/>
        </p:nvCxnSpPr>
        <p:spPr>
          <a:xfrm flipH="1">
            <a:off x="8915246" y="4561847"/>
            <a:ext cx="8211372" cy="618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8"/>
          <p:cNvSpPr txBox="1"/>
          <p:nvPr/>
        </p:nvSpPr>
        <p:spPr>
          <a:xfrm>
            <a:off x="1706187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07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096952" y="4063093"/>
            <a:ext cx="902363" cy="1365167"/>
            <a:chOff x="890138" y="2362099"/>
            <a:chExt cx="478879" cy="9659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890138" y="2957855"/>
              <a:ext cx="478879" cy="37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  <a:p>
              <a:pPr algn="ctr"/>
              <a:r>
                <a:rPr lang="en-US" altLang="ko-KR" sz="1400" dirty="0"/>
                <a:t>(librarian)</a:t>
              </a:r>
              <a:endParaRPr lang="ko-KR" altLang="en-US" sz="1400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112780" cy="414043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299027" cy="43086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34658" y="7492916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053251" y="2165381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14641" cy="39930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27" name="직선 화살표 연결선 226"/>
          <p:cNvCxnSpPr/>
          <p:nvPr/>
        </p:nvCxnSpPr>
        <p:spPr>
          <a:xfrm flipH="1">
            <a:off x="5303248" y="2094320"/>
            <a:ext cx="611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974" name="직선 화살표 연결선 973"/>
          <p:cNvCxnSpPr/>
          <p:nvPr/>
        </p:nvCxnSpPr>
        <p:spPr>
          <a:xfrm flipH="1">
            <a:off x="5114317" y="2290291"/>
            <a:ext cx="993910" cy="350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8" name="직선 화살표 연결선 247"/>
          <p:cNvCxnSpPr/>
          <p:nvPr/>
        </p:nvCxnSpPr>
        <p:spPr>
          <a:xfrm flipH="1">
            <a:off x="7240410" y="2074421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7543107" y="6022033"/>
            <a:ext cx="1879002" cy="584522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79304" y="2173060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982" name="직선 화살표 연결선 981"/>
            <p:cNvCxnSpPr/>
            <p:nvPr/>
          </p:nvCxnSpPr>
          <p:spPr>
            <a:xfrm flipV="1">
              <a:off x="14133680" y="5434611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 flipH="1" flipV="1">
              <a:off x="14978611" y="5423398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41273" cy="1140633"/>
            <a:chOff x="13572488" y="2618696"/>
            <a:chExt cx="2641273" cy="1140633"/>
          </a:xfrm>
        </p:grpSpPr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371477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292" name="직선 화살표 연결선 291"/>
            <p:cNvCxnSpPr/>
            <p:nvPr/>
          </p:nvCxnSpPr>
          <p:spPr>
            <a:xfrm flipV="1">
              <a:off x="14318994" y="3064384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292"/>
            <p:cNvCxnSpPr/>
            <p:nvPr/>
          </p:nvCxnSpPr>
          <p:spPr>
            <a:xfrm flipH="1" flipV="1">
              <a:off x="15163925" y="3053171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6" name="직선 화살표 연결선 325"/>
          <p:cNvCxnSpPr/>
          <p:nvPr/>
        </p:nvCxnSpPr>
        <p:spPr>
          <a:xfrm flipH="1">
            <a:off x="4705821" y="4785887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화살표 연결선 369"/>
          <p:cNvCxnSpPr/>
          <p:nvPr/>
        </p:nvCxnSpPr>
        <p:spPr>
          <a:xfrm flipV="1">
            <a:off x="8458509" y="558152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/>
          <p:cNvCxnSpPr/>
          <p:nvPr/>
        </p:nvCxnSpPr>
        <p:spPr>
          <a:xfrm flipV="1">
            <a:off x="11178226" y="559586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201688" y="2383081"/>
            <a:ext cx="1924930" cy="217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>
            <a:endCxn id="195" idx="6"/>
          </p:cNvCxnSpPr>
          <p:nvPr/>
        </p:nvCxnSpPr>
        <p:spPr>
          <a:xfrm flipH="1" flipV="1">
            <a:off x="12175635" y="2375402"/>
            <a:ext cx="4950983" cy="2187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2771291" y="161010"/>
            <a:ext cx="878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7. </a:t>
            </a:r>
            <a:r>
              <a:rPr lang="ko-KR" altLang="en-US" sz="2700" b="1" dirty="0" err="1" smtClean="0">
                <a:solidFill>
                  <a:srgbClr val="756B5F"/>
                </a:solidFill>
              </a:rPr>
              <a:t>유스케이스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 다이어그램 </a:t>
            </a:r>
            <a:r>
              <a:rPr lang="en-US" altLang="ko-KR" sz="2800" b="1" dirty="0">
                <a:solidFill>
                  <a:srgbClr val="756B5F"/>
                </a:solidFill>
              </a:rPr>
              <a:t>(</a:t>
            </a:r>
            <a:r>
              <a:rPr lang="en-US" altLang="ko-KR" sz="28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2800" b="1" dirty="0">
                <a:solidFill>
                  <a:srgbClr val="756B5F"/>
                </a:solidFill>
              </a:rPr>
              <a:t> diagram)</a:t>
            </a:r>
            <a:endParaRPr lang="ko-KR" altLang="en-US" sz="2800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 smtClean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</a:t>
            </a:r>
            <a:r>
              <a:rPr lang="ko-KR" altLang="en-US" sz="12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915084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915084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(user 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29642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46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(admin </a:t>
            </a:r>
            <a:r>
              <a:rPr lang="en-US" altLang="ko-KR" b="1" dirty="0">
                <a:solidFill>
                  <a:srgbClr val="756B5F"/>
                </a:solidFill>
              </a:rPr>
              <a:t>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25" y="956035"/>
            <a:ext cx="12459890" cy="7898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6348"/>
            <a:ext cx="12573000" cy="7948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47625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기능정의서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7300"/>
            <a:ext cx="16471024" cy="6993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53396"/>
            <a:ext cx="16459200" cy="8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20998" y="937460"/>
            <a:ext cx="3795713" cy="116681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756B5F"/>
                </a:solidFill>
              </a:rPr>
              <a:t>INDEX</a:t>
            </a:r>
            <a:endParaRPr lang="ko-KR" altLang="en-US" sz="4800" b="1" dirty="0">
              <a:solidFill>
                <a:srgbClr val="756B5F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B902F6-9A7C-457F-8D34-A8E0CCA593F3}"/>
              </a:ext>
            </a:extLst>
          </p:cNvPr>
          <p:cNvSpPr/>
          <p:nvPr/>
        </p:nvSpPr>
        <p:spPr>
          <a:xfrm>
            <a:off x="4080978" y="388345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7E48F0-1243-4800-8BFA-C487953A4AB1}"/>
              </a:ext>
            </a:extLst>
          </p:cNvPr>
          <p:cNvSpPr/>
          <p:nvPr/>
        </p:nvSpPr>
        <p:spPr>
          <a:xfrm>
            <a:off x="7645374" y="442351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4B266-B8C8-4101-B3C9-E74FA8DEEC60}"/>
              </a:ext>
            </a:extLst>
          </p:cNvPr>
          <p:cNvSpPr/>
          <p:nvPr/>
        </p:nvSpPr>
        <p:spPr>
          <a:xfrm>
            <a:off x="11304240" y="4905387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4112090" y="3936102"/>
            <a:ext cx="3031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주제 및 목적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개발환경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작업분할구조도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업무분장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 err="1"/>
              <a:t>작업일정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100" dirty="0"/>
              <a:t>요구사항분석</a:t>
            </a:r>
            <a:endParaRPr lang="en-US" altLang="ko-KR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7652982" y="4385333"/>
            <a:ext cx="311880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 err="1"/>
              <a:t>Usecase</a:t>
            </a:r>
            <a:r>
              <a:rPr lang="en-US" altLang="ko-KR" sz="2100" dirty="0"/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 err="1"/>
              <a:t>기능정의서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DB </a:t>
            </a:r>
            <a:r>
              <a:rPr lang="ko-KR" altLang="en-US" sz="2100" dirty="0"/>
              <a:t>설계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/>
              <a:t>스토리보드 및 </a:t>
            </a:r>
            <a:r>
              <a:rPr lang="en-US" altLang="ko-KR" sz="21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11304240" y="5145379"/>
            <a:ext cx="3118806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핵심코드 및 시연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차후 개발 내용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후기</a:t>
            </a:r>
            <a:endParaRPr lang="en-US" altLang="ko-KR" sz="2100" dirty="0"/>
          </a:p>
        </p:txBody>
      </p:sp>
      <p:cxnSp>
        <p:nvCxnSpPr>
          <p:cNvPr id="26" name="直線コネクタ 6"/>
          <p:cNvCxnSpPr/>
          <p:nvPr/>
        </p:nvCxnSpPr>
        <p:spPr>
          <a:xfrm>
            <a:off x="4054599" y="2810145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7"/>
          <p:cNvSpPr txBox="1"/>
          <p:nvPr/>
        </p:nvSpPr>
        <p:spPr>
          <a:xfrm>
            <a:off x="4598776" y="3048589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분석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29" name="直線コネクタ 6"/>
          <p:cNvCxnSpPr/>
          <p:nvPr/>
        </p:nvCxnSpPr>
        <p:spPr>
          <a:xfrm>
            <a:off x="7714392" y="3310028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7"/>
          <p:cNvSpPr txBox="1"/>
          <p:nvPr/>
        </p:nvSpPr>
        <p:spPr>
          <a:xfrm>
            <a:off x="8258567" y="3548471"/>
            <a:ext cx="992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설계 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33" name="テキスト ボックス 7"/>
          <p:cNvSpPr txBox="1"/>
          <p:nvPr/>
        </p:nvSpPr>
        <p:spPr>
          <a:xfrm>
            <a:off x="11900298" y="4049443"/>
            <a:ext cx="24929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구현 및 테스트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35" name="直線コネクタ 6"/>
          <p:cNvCxnSpPr/>
          <p:nvPr/>
        </p:nvCxnSpPr>
        <p:spPr>
          <a:xfrm>
            <a:off x="11350053" y="3832082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42" y="3072623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21" y="3627657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48" y="4099350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4" y="1181100"/>
            <a:ext cx="15699391" cy="7554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15163800" y="270515"/>
            <a:ext cx="98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Bowow</a:t>
            </a:r>
            <a:endParaRPr lang="ko-KR" altLang="en-US" dirty="0"/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0" y="47625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익스플로러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946164" y="198161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46165" y="118654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946166" y="277668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1013292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>
                <a:solidFill>
                  <a:schemeClr val="tx1"/>
                </a:solidFill>
              </a:rPr>
              <a:t>X </a:t>
            </a:r>
            <a:r>
              <a:rPr lang="ko-KR" altLang="en-US" sz="2000" b="1" dirty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헤더 영역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</a:t>
            </a:r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신상품 추천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>
                <a:solidFill>
                  <a:schemeClr val="tx1"/>
                </a:solidFill>
              </a:rPr>
              <a:t>푸터</a:t>
            </a:r>
            <a:r>
              <a:rPr lang="ko-KR" altLang="en-US" sz="2000" b="1" dirty="0">
                <a:solidFill>
                  <a:schemeClr val="tx1"/>
                </a:solidFill>
              </a:rPr>
              <a:t> 영역 </a:t>
            </a:r>
            <a:r>
              <a:rPr lang="en-US" altLang="ko-KR" sz="2000" b="1" dirty="0">
                <a:solidFill>
                  <a:schemeClr val="tx1"/>
                </a:solidFill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35585" y="-537071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1600" y="-342901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65058" y="-466714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94531" y="-493928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-1077653" y="425175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036401" y="49002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995149" y="569532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18759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1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51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742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155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30300" y="926606"/>
            <a:ext cx="12643139" cy="2123658"/>
          </a:xfrm>
          <a:prstGeom prst="rect">
            <a:avLst/>
          </a:prstGeom>
          <a:solidFill>
            <a:srgbClr val="987C4D">
              <a:alpha val="50000"/>
            </a:srgbClr>
          </a:solidFill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본 시스템은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애견 쇼핑몰 상품 구매 기능과 관리자의 상품 관리 서비스를 하나의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프로그램으로 이용 및 관리할 수 있는 </a:t>
            </a:r>
            <a:r>
              <a:rPr lang="ko-KR" altLang="en-US" sz="3000" dirty="0" err="1">
                <a:solidFill>
                  <a:srgbClr val="464646"/>
                </a:solidFill>
                <a:latin typeface="+mn-ea"/>
              </a:rPr>
              <a:t>통합형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쇼핑몰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시스템이다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3692" y="3200982"/>
            <a:ext cx="12643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이용자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모든 이용자는 등급에 따라 관리되며 최소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검색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및 조회 기능부터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최대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구매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회원가입시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쿠폰 수령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등급별 적립금 혜택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구매시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리뷰 작성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등의 기능을 이용할 수 있다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smtClean="0">
                <a:latin typeface="+mn-ea"/>
              </a:rPr>
              <a:t>관리자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관리자는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관리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공지사항 등록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및 삭제 등의 관리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게시판 답변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QNA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게시판 답변 등의 기능을 이용할 수 있다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확인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돌아가기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진행 불가능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180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2100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완료시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아래의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되어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21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8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8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946164" y="198161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46165" y="118654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946166" y="277668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1013292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>
                <a:solidFill>
                  <a:schemeClr val="tx1"/>
                </a:solidFill>
              </a:rPr>
              <a:t>X </a:t>
            </a:r>
            <a:r>
              <a:rPr lang="ko-KR" altLang="en-US" sz="2000" b="1" dirty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헤더 영역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</a:t>
            </a:r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신상품 추천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>
                <a:solidFill>
                  <a:schemeClr val="tx1"/>
                </a:solidFill>
              </a:rPr>
              <a:t>푸터</a:t>
            </a:r>
            <a:r>
              <a:rPr lang="ko-KR" altLang="en-US" sz="2000" b="1" dirty="0">
                <a:solidFill>
                  <a:schemeClr val="tx1"/>
                </a:solidFill>
              </a:rPr>
              <a:t> 영역 </a:t>
            </a:r>
            <a:r>
              <a:rPr lang="en-US" altLang="ko-KR" sz="2000" b="1" dirty="0">
                <a:solidFill>
                  <a:schemeClr val="tx1"/>
                </a:solidFill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35585" y="-537071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1600" y="-342901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65058" y="-466714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94531" y="-493928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-1077653" y="425175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036401" y="49002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995149" y="569532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1532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5867400" y="19431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4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4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4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400" b="1" dirty="0" smtClean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400" b="1" dirty="0">
                <a:solidFill>
                  <a:schemeClr val="tx1"/>
                </a:solidFill>
              </a:rPr>
              <a:t>상품 리스트 페이지의 새로운 정렬 방식 </a:t>
            </a:r>
            <a:r>
              <a:rPr kumimoji="1" lang="ko-KR" altLang="en-US" sz="2400" b="1" dirty="0" smtClean="0">
                <a:solidFill>
                  <a:schemeClr val="tx1"/>
                </a:solidFill>
              </a:rPr>
              <a:t>도입</a:t>
            </a:r>
            <a:endParaRPr kumimoji="1" lang="en-US" altLang="ko-KR" sz="24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4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4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4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4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400" b="1" dirty="0" smtClean="0">
                <a:solidFill>
                  <a:schemeClr val="tx1"/>
                </a:solidFill>
              </a:rPr>
              <a:t>관리자의 관리 범위 강화</a:t>
            </a:r>
            <a:endParaRPr kumimoji="1" lang="en-US" altLang="ko-KR" sz="24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400" b="1" dirty="0" smtClean="0">
                <a:solidFill>
                  <a:schemeClr val="tx1"/>
                </a:solidFill>
              </a:rPr>
              <a:t>관리자 메인 페이지 통계 날짜 개선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942372" y="1778804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942372" y="4803140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>
            <a:off x="2919514" y="631530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932118" y="330066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770" y="479693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유아무개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2370" y="1773151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김아무개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770" y="3284762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512" y="630909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L 도형 11"/>
          <p:cNvSpPr/>
          <p:nvPr/>
        </p:nvSpPr>
        <p:spPr>
          <a:xfrm>
            <a:off x="2919514" y="793548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9512" y="794070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이아무개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02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292" y="727676"/>
            <a:ext cx="12643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</a:t>
            </a:r>
            <a:endParaRPr lang="en-US" altLang="ko-KR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30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애견쇼핑몰</a:t>
            </a:r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사이트 들을 참조하여 </a:t>
            </a:r>
            <a:endParaRPr lang="en-US" altLang="ko-KR" sz="3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벤치마킹 하였습니다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4" y="2669037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263930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0971" y="3891916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987662" y="601747"/>
            <a:ext cx="616528" cy="34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22CC8C"/>
                </a:solidFill>
                <a:latin typeface="S-Core Dream 3 Light" pitchFamily="34" charset="0"/>
                <a:cs typeface="S-Core Dream 3 Light" pitchFamily="34" charset="0"/>
              </a:rPr>
              <a:t>15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1111" y="628571"/>
            <a:ext cx="1614222" cy="173927"/>
            <a:chOff x="711111" y="628571"/>
            <a:chExt cx="1614222" cy="17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11" y="628571"/>
              <a:ext cx="1614222" cy="1739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42857" y="5437458"/>
            <a:ext cx="10800000" cy="647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Easy design with , </a:t>
            </a:r>
            <a:r>
              <a:rPr lang="en-US" sz="2500" kern="0" spc="-1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Miri Canvas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471092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318817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168923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4016648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716860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866755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framework</a:t>
              </a: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414697"/>
            <a:ext cx="11046618" cy="1077176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JavaScript jquery-3.4.x,   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jquery-ui-1.11.4,   jquery-easyui-1.4.5,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564585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</a:t>
              </a: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771292" y="161011"/>
            <a:ext cx="43153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2.  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개발환경 </a:t>
            </a:r>
            <a:r>
              <a:rPr lang="en-US" altLang="ko-KR" sz="2700" b="1" dirty="0" smtClean="0">
                <a:solidFill>
                  <a:srgbClr val="756B5F"/>
                </a:solidFill>
              </a:rPr>
              <a:t>(Resources)</a:t>
            </a:r>
            <a:endParaRPr lang="ko-KR" altLang="en-US" sz="2700" b="1" dirty="0">
              <a:solidFill>
                <a:srgbClr val="756B5F"/>
              </a:solidFill>
            </a:endParaRPr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3019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17461020" y="3623181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19781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가입</a:t>
            </a:r>
            <a:endParaRPr lang="en-US" altLang="ko-KR" sz="1500" b="1" dirty="0"/>
          </a:p>
        </p:txBody>
      </p:sp>
      <p:sp>
        <p:nvSpPr>
          <p:cNvPr id="39" name="직사각형 38"/>
          <p:cNvSpPr/>
          <p:nvPr/>
        </p:nvSpPr>
        <p:spPr>
          <a:xfrm>
            <a:off x="813819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cxnSp>
        <p:nvCxnSpPr>
          <p:cNvPr id="73" name="꺾인 연결선 72"/>
          <p:cNvCxnSpPr>
            <a:stCxn id="78" idx="2"/>
            <a:endCxn id="12" idx="0"/>
          </p:cNvCxnSpPr>
          <p:nvPr/>
        </p:nvCxnSpPr>
        <p:spPr>
          <a:xfrm rot="5400000">
            <a:off x="3369915" y="2809315"/>
            <a:ext cx="1559508" cy="2211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9002196" y="2892447"/>
            <a:ext cx="8890824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9" idx="2"/>
            <a:endCxn id="106" idx="0"/>
          </p:cNvCxnSpPr>
          <p:nvPr/>
        </p:nvCxnSpPr>
        <p:spPr>
          <a:xfrm rot="16200000" flipH="1">
            <a:off x="7122267" y="6009905"/>
            <a:ext cx="1312845" cy="51894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82355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  <a:endParaRPr lang="en-US" altLang="ko-KR" sz="1500" b="1" dirty="0"/>
          </a:p>
        </p:txBody>
      </p:sp>
      <p:sp>
        <p:nvSpPr>
          <p:cNvPr id="85" name="직사각형 84"/>
          <p:cNvSpPr/>
          <p:nvPr/>
        </p:nvSpPr>
        <p:spPr>
          <a:xfrm>
            <a:off x="493160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아이디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비밀번호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195218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3896600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942587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1661239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6633971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14163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23" name="직선 연결선 122"/>
          <p:cNvCxnSpPr>
            <a:stCxn id="39" idx="0"/>
            <a:endCxn id="5" idx="2"/>
          </p:cNvCxnSpPr>
          <p:nvPr/>
        </p:nvCxnSpPr>
        <p:spPr>
          <a:xfrm flipV="1">
            <a:off x="8570196" y="1805360"/>
            <a:ext cx="0" cy="8440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5" idx="2"/>
            <a:endCxn id="78" idx="0"/>
          </p:cNvCxnSpPr>
          <p:nvPr/>
        </p:nvCxnSpPr>
        <p:spPr>
          <a:xfrm rot="5400000">
            <a:off x="6490834" y="570083"/>
            <a:ext cx="844088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78" idx="2"/>
            <a:endCxn id="85" idx="0"/>
          </p:cNvCxnSpPr>
          <p:nvPr/>
        </p:nvCxnSpPr>
        <p:spPr>
          <a:xfrm rot="16200000" flipH="1">
            <a:off x="4475826" y="3915177"/>
            <a:ext cx="1559508" cy="4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78" idx="2"/>
            <a:endCxn id="89" idx="0"/>
          </p:cNvCxnSpPr>
          <p:nvPr/>
        </p:nvCxnSpPr>
        <p:spPr>
          <a:xfrm rot="16200000" flipH="1">
            <a:off x="5607633" y="2783370"/>
            <a:ext cx="1559508" cy="226366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78" idx="2"/>
            <a:endCxn id="100" idx="0"/>
          </p:cNvCxnSpPr>
          <p:nvPr/>
        </p:nvCxnSpPr>
        <p:spPr>
          <a:xfrm rot="16200000" flipH="1">
            <a:off x="6722961" y="1668042"/>
            <a:ext cx="1559508" cy="44943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78" idx="2"/>
            <a:endCxn id="102" idx="0"/>
          </p:cNvCxnSpPr>
          <p:nvPr/>
        </p:nvCxnSpPr>
        <p:spPr>
          <a:xfrm rot="16200000" flipH="1">
            <a:off x="7840643" y="550360"/>
            <a:ext cx="1559508" cy="67296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8" idx="2"/>
            <a:endCxn id="91" idx="0"/>
          </p:cNvCxnSpPr>
          <p:nvPr/>
        </p:nvCxnSpPr>
        <p:spPr>
          <a:xfrm rot="16200000" flipH="1">
            <a:off x="8958324" y="-567321"/>
            <a:ext cx="1559508" cy="896504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stCxn id="89" idx="2"/>
            <a:endCxn id="104" idx="0"/>
          </p:cNvCxnSpPr>
          <p:nvPr/>
        </p:nvCxnSpPr>
        <p:spPr>
          <a:xfrm rot="5400000">
            <a:off x="6582173" y="5988755"/>
            <a:ext cx="1312845" cy="56124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3896600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3" name="직선 연결선 172"/>
          <p:cNvCxnSpPr>
            <a:stCxn id="172" idx="0"/>
            <a:endCxn id="91" idx="2"/>
          </p:cNvCxnSpPr>
          <p:nvPr/>
        </p:nvCxnSpPr>
        <p:spPr>
          <a:xfrm flipV="1">
            <a:off x="14220600" y="5612956"/>
            <a:ext cx="0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02" idx="2"/>
            <a:endCxn id="186" idx="0"/>
          </p:cNvCxnSpPr>
          <p:nvPr/>
        </p:nvCxnSpPr>
        <p:spPr>
          <a:xfrm rot="16200000" flipH="1">
            <a:off x="11590641" y="6007552"/>
            <a:ext cx="1312845" cy="52365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1104698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2184890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글검색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02" idx="2"/>
            <a:endCxn id="185" idx="0"/>
          </p:cNvCxnSpPr>
          <p:nvPr/>
        </p:nvCxnSpPr>
        <p:spPr>
          <a:xfrm rot="5400000">
            <a:off x="11050547" y="5991109"/>
            <a:ext cx="1312845" cy="55654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9416123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7" name="직선 연결선 196"/>
          <p:cNvCxnSpPr>
            <a:stCxn id="196" idx="0"/>
            <a:endCxn id="100" idx="2"/>
          </p:cNvCxnSpPr>
          <p:nvPr/>
        </p:nvCxnSpPr>
        <p:spPr>
          <a:xfrm flipV="1">
            <a:off x="9740123" y="5612956"/>
            <a:ext cx="9752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8"/>
            <a:ext cx="530258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3659531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712338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94039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261932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60698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3135749" y="1722526"/>
            <a:ext cx="686189" cy="46335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546481" y="3133258"/>
            <a:ext cx="686189" cy="181208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6072884" y="3418938"/>
            <a:ext cx="686189" cy="124072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7418690" y="2073132"/>
            <a:ext cx="686189" cy="39323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9026377" y="465445"/>
            <a:ext cx="686189" cy="71477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751639" y="-1259818"/>
            <a:ext cx="686189" cy="105982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838067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742994" y="5719466"/>
            <a:ext cx="1367286" cy="52914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28701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36720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회원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탈퇴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202899" y="5708513"/>
            <a:ext cx="1367286" cy="55105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901664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566070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64527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5505632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724482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86863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5109601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6297695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3485814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323932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03138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3089783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482344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44725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2693751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881846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2447256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3239321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2771256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3563321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2450954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2204461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99652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2054923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3788588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412396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1658891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2846986" y="5402080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1412396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1736396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90364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712335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52103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7036337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6757041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948348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860394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9412635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022133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9727951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9452998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8644304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관리자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3812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44682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79043" y="5726012"/>
            <a:ext cx="1340922" cy="842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H="1" flipV="1">
            <a:off x="12928184" y="5476871"/>
            <a:ext cx="33945" cy="134092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김소연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70339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smtClean="0">
                <a:latin typeface="+mn-ea"/>
              </a:rPr>
              <a:t>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메인 페이지</a:t>
            </a:r>
            <a:r>
              <a:rPr lang="en-US" altLang="ko-KR" sz="1400" b="1" dirty="0" smtClean="0">
                <a:latin typeface="+mn-ea"/>
              </a:rPr>
              <a:t>(header, footer </a:t>
            </a:r>
            <a:r>
              <a:rPr lang="ko-KR" altLang="en-US" sz="1400" b="1" dirty="0" smtClean="0">
                <a:latin typeface="+mn-ea"/>
              </a:rPr>
              <a:t>포함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 smtClean="0">
                <a:latin typeface="+mn-ea"/>
              </a:rPr>
              <a:t>꼬떼아꼬떼</a:t>
            </a:r>
            <a:r>
              <a:rPr lang="en-US" altLang="ko-KR" sz="1400" dirty="0" smtClean="0">
                <a:latin typeface="+mn-ea"/>
              </a:rPr>
              <a:t>, WOOF, </a:t>
            </a:r>
            <a:r>
              <a:rPr lang="ko-KR" altLang="en-US" sz="1400" dirty="0" smtClean="0">
                <a:latin typeface="+mn-ea"/>
              </a:rPr>
              <a:t>아르르 등 </a:t>
            </a:r>
            <a:r>
              <a:rPr lang="ko-KR" altLang="en-US" sz="1400" dirty="0" err="1" smtClean="0">
                <a:latin typeface="+mn-ea"/>
              </a:rPr>
              <a:t>애견쇼핑몰</a:t>
            </a:r>
            <a:r>
              <a:rPr lang="ko-KR" altLang="en-US" sz="1400" dirty="0" smtClean="0">
                <a:latin typeface="+mn-ea"/>
              </a:rPr>
              <a:t> 벤치마킹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사이트 메인 아이콘 자체 제작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회원관리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사용자측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로그인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로그아웃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회원가입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 </a:t>
            </a:r>
            <a:r>
              <a:rPr lang="ko-KR" altLang="en-US" sz="1400" b="1" dirty="0" err="1" smtClean="0">
                <a:latin typeface="+mn-ea"/>
              </a:rPr>
              <a:t>마이페이지</a:t>
            </a:r>
            <a:endParaRPr lang="en-US" altLang="ko-KR" sz="1400" b="1" dirty="0" smtClean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정보 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 탈퇴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주문내역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리뷰내역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질문내역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 smtClean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등급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내 쿠폰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아이디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비밀번호 찾기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 smtClean="0">
                <a:latin typeface="+mn-ea"/>
              </a:rPr>
              <a:t>리뷰게시판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err="1" smtClean="0">
                <a:latin typeface="+mn-ea"/>
              </a:rPr>
              <a:t>페이징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댓글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답변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028700"/>
            <a:ext cx="4267200" cy="7270264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 smtClean="0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2703390"/>
            <a:ext cx="33480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및 수정 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장바구니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장바구니 중복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상품 옵션 별도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체크한 상품만 선택 삭제 혹은 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삭제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주문하기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상품상세에서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혹은 장바구니에서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유민상</a:t>
              </a:r>
              <a:endParaRPr lang="ko-KR" altLang="en-US" sz="14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70339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관리자 모드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관리자 로그인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매출 현황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통계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공지사항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조회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QNA </a:t>
            </a:r>
            <a:r>
              <a:rPr lang="ko-KR" altLang="en-US" sz="1400" b="1" dirty="0" smtClean="0">
                <a:latin typeface="+mn-ea"/>
              </a:rPr>
              <a:t>게시판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답변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페이징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 smtClean="0">
                <a:latin typeface="+mn-ea"/>
              </a:rPr>
              <a:t>대</a:t>
            </a:r>
            <a:r>
              <a:rPr lang="en-US" altLang="ko-KR" sz="1400" b="1" dirty="0" smtClean="0">
                <a:latin typeface="+mn-ea"/>
              </a:rPr>
              <a:t>1 </a:t>
            </a:r>
            <a:r>
              <a:rPr lang="ko-KR" altLang="en-US" sz="1400" b="1" dirty="0" smtClean="0">
                <a:latin typeface="+mn-ea"/>
              </a:rPr>
              <a:t>문의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사용자가 작성시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FAQ </a:t>
            </a:r>
            <a:r>
              <a:rPr lang="ko-KR" altLang="en-US" sz="1400" b="1" dirty="0" err="1" smtClean="0">
                <a:latin typeface="+mn-ea"/>
              </a:rPr>
              <a:t>자주묻는질문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만족할 질문 없으면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2271</Words>
  <Application>Microsoft Office PowerPoint</Application>
  <PresentationFormat>사용자 지정</PresentationFormat>
  <Paragraphs>670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?? ??</vt:lpstr>
      <vt:lpstr>Arial Unicode MS</vt:lpstr>
      <vt:lpstr>DynaPuff Regular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S-Core Dream 6 Bold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55</cp:revision>
  <dcterms:created xsi:type="dcterms:W3CDTF">2023-04-28T09:42:31Z</dcterms:created>
  <dcterms:modified xsi:type="dcterms:W3CDTF">2023-05-09T00:31:45Z</dcterms:modified>
</cp:coreProperties>
</file>